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61" r:id="rId5"/>
    <p:sldId id="285" r:id="rId6"/>
    <p:sldId id="260" r:id="rId7"/>
    <p:sldId id="298" r:id="rId8"/>
    <p:sldId id="297" r:id="rId9"/>
    <p:sldId id="284" r:id="rId10"/>
    <p:sldId id="287" r:id="rId11"/>
    <p:sldId id="281" r:id="rId12"/>
    <p:sldId id="282" r:id="rId13"/>
    <p:sldId id="266" r:id="rId14"/>
    <p:sldId id="267" r:id="rId15"/>
    <p:sldId id="277" r:id="rId16"/>
    <p:sldId id="288" r:id="rId17"/>
    <p:sldId id="294" r:id="rId18"/>
    <p:sldId id="295" r:id="rId19"/>
    <p:sldId id="269" r:id="rId20"/>
    <p:sldId id="289" r:id="rId21"/>
    <p:sldId id="290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99"/>
    <a:srgbClr val="1F09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75" autoAdjust="0"/>
    <p:restoredTop sz="86501" autoAdjust="0"/>
  </p:normalViewPr>
  <p:slideViewPr>
    <p:cSldViewPr>
      <p:cViewPr varScale="1">
        <p:scale>
          <a:sx n="64" d="100"/>
          <a:sy n="64" d="100"/>
        </p:scale>
        <p:origin x="150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61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8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EB91BC-777E-4A6B-9541-9F42CFCA0EA9}" type="datetimeFigureOut">
              <a:rPr lang="en-US" smtClean="0"/>
              <a:t>2/6/2014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1BACA5-A2FF-4241-815C-1AFD75136F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9886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FABB1-2FBB-4CAA-B7E5-3DFF90AD8AD2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18869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1BACA5-A2FF-4241-815C-1AFD75136FE5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0428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1BACA5-A2FF-4241-815C-1AFD75136FE5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59877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1BACA5-A2FF-4241-815C-1AFD75136FE5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91998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1BACA5-A2FF-4241-815C-1AFD75136FE5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79203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smtClean="0"/>
              <a:t>িএলএএসটি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1BACA5-A2FF-4241-815C-1AFD75136FE5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19479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mailto:E-kumodkkpmn@gmail.com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0"/>
            <a:ext cx="8077200" cy="2057400"/>
          </a:xfrm>
          <a:solidFill>
            <a:schemeClr val="accent6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/>
            <a:r>
              <a:rPr lang="bn-BD" sz="80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আজকের ক্ল</a:t>
            </a:r>
            <a:r>
              <a:rPr lang="bn-BD" sz="80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bn-BD" sz="80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সে শুভেচ্ছা</a:t>
            </a:r>
            <a:r>
              <a:rPr lang="en-US" sz="80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-</a:t>
            </a:r>
            <a:r>
              <a:rPr lang="bn-BD" sz="8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8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</a:br>
            <a:endParaRPr lang="en-US" sz="80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2057400"/>
            <a:ext cx="6400800" cy="39624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4614" r="-2133" b="-4614"/>
          <a:stretch/>
        </p:blipFill>
        <p:spPr>
          <a:xfrm>
            <a:off x="685800" y="2057400"/>
            <a:ext cx="8001000" cy="452628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3242426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52400"/>
            <a:ext cx="7239000" cy="1066800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bn-BD" sz="6600" b="1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পরিচিতিঃ </a:t>
            </a:r>
            <a:endParaRPr lang="en-US" sz="6600" b="1" dirty="0">
              <a:solidFill>
                <a:schemeClr val="accent2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71600"/>
            <a:ext cx="8839200" cy="5257800"/>
          </a:xfrm>
          <a:solidFill>
            <a:schemeClr val="accent2"/>
          </a:solidFill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bn-BD" sz="21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নামঃ-কুমদ</a:t>
            </a:r>
            <a:r>
              <a:rPr lang="en-US" sz="21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1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কুমার প্রামাণিক। </a:t>
            </a:r>
            <a:r>
              <a:rPr lang="bn-BD" sz="17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</a:t>
            </a:r>
          </a:p>
          <a:p>
            <a:pPr marL="0" indent="0">
              <a:buNone/>
            </a:pPr>
            <a:r>
              <a:rPr lang="bn-BD" sz="1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bn-BD" sz="144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পদবীঃ-সহকারী শিক্ষক   (বিজ্ঞান</a:t>
            </a:r>
            <a:r>
              <a:rPr lang="en-US" sz="144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) </a:t>
            </a:r>
            <a:r>
              <a:rPr lang="bn-BD" sz="144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14400" b="1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bn-BD" sz="176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স্কুলের নামঃ-কালুশহর উচ্চ বিদ্যালয়</a:t>
            </a:r>
            <a:r>
              <a:rPr lang="bn-BD" sz="17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।              </a:t>
            </a:r>
            <a:r>
              <a:rPr lang="bn-BD" sz="1440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                                                                      </a:t>
            </a:r>
            <a:r>
              <a:rPr lang="bn-BD" sz="144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                        </a:t>
            </a:r>
            <a:r>
              <a:rPr lang="bn-BD" sz="14400" b="1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                                                                                    মহাদেবপুর , নওগাঁ ।                                     </a:t>
            </a:r>
            <a:r>
              <a:rPr lang="bn-BD" sz="16000" b="1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মোবাইলঃ-     ০১৭৩৪- ৩৪ ৩৯ ৪৯  ।</a:t>
            </a:r>
            <a:r>
              <a:rPr lang="en-US" sz="17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  <a:hlinkClick r:id="rId2"/>
              </a:rPr>
              <a:t> </a:t>
            </a:r>
            <a:endParaRPr lang="bn-BD" sz="17600" dirty="0" smtClean="0">
              <a:solidFill>
                <a:srgbClr val="00B0F0"/>
              </a:solidFill>
              <a:latin typeface="NikoshBAN" pitchFamily="2" charset="0"/>
              <a:cs typeface="NikoshBAN" pitchFamily="2" charset="0"/>
              <a:hlinkClick r:id="rId2"/>
            </a:endParaRPr>
          </a:p>
          <a:p>
            <a:pPr marL="0" indent="0">
              <a:buNone/>
            </a:pPr>
            <a:r>
              <a:rPr lang="en-US" sz="17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  <a:hlinkClick r:id="rId2"/>
              </a:rPr>
              <a:t>  </a:t>
            </a:r>
            <a:r>
              <a:rPr lang="bn-BD" sz="17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  <a:hlinkClick r:id="rId2"/>
              </a:rPr>
              <a:t> </a:t>
            </a:r>
            <a:r>
              <a:rPr lang="en-US" sz="17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  <a:hlinkClick r:id="rId2"/>
              </a:rPr>
              <a:t>                                                                     </a:t>
            </a:r>
            <a:r>
              <a:rPr lang="bn-BD" sz="17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  <a:hlinkClick r:id="rId2"/>
              </a:rPr>
              <a:t>E-kumodkkpmn@gmail.com</a:t>
            </a:r>
            <a:endParaRPr lang="en-US" sz="16000" b="1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endParaRPr lang="en-US" sz="160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endParaRPr lang="en-US" sz="16000" dirty="0" smtClean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endParaRPr lang="bn-BD" sz="16000" dirty="0" smtClean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bn-BD" sz="64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6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   </a:t>
            </a:r>
            <a:endParaRPr lang="bn-BD" sz="64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bn-BD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   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682" t="1" r="4613" b="4138"/>
          <a:stretch/>
        </p:blipFill>
        <p:spPr>
          <a:xfrm>
            <a:off x="12115800" y="3962400"/>
            <a:ext cx="3052210" cy="383177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682" t="1" r="4613" b="4138"/>
          <a:stretch/>
        </p:blipFill>
        <p:spPr>
          <a:xfrm>
            <a:off x="6385559" y="1371600"/>
            <a:ext cx="2743201" cy="3413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577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101281"/>
            <a:ext cx="6629400" cy="1153887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bn-BD" sz="6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পরিচিতিঃ</a:t>
            </a:r>
            <a:endParaRPr lang="en-US" sz="60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52543"/>
            <a:ext cx="7315200" cy="4957465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bn-BD" sz="4000" dirty="0" smtClean="0">
                <a:solidFill>
                  <a:srgbClr val="00B050"/>
                </a:solidFill>
              </a:rPr>
              <a:t> </a:t>
            </a:r>
            <a:r>
              <a:rPr lang="bn-BD" sz="4800" dirty="0" smtClean="0">
                <a:solidFill>
                  <a:srgbClr val="00B050"/>
                </a:solidFill>
              </a:rPr>
              <a:t>                                                                          </a:t>
            </a:r>
          </a:p>
          <a:p>
            <a:pPr marL="0" indent="0" algn="ctr">
              <a:buNone/>
            </a:pPr>
            <a:r>
              <a:rPr lang="bn-BD" sz="4800" b="1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বিষয়ঃ-জীববিজ্ঞান ।</a:t>
            </a:r>
            <a:endParaRPr lang="en-US" sz="4800" b="1" dirty="0" smtClean="0">
              <a:solidFill>
                <a:schemeClr val="accent2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buNone/>
            </a:pPr>
            <a:r>
              <a:rPr lang="bn-BD" sz="4800" dirty="0" smtClean="0">
                <a:solidFill>
                  <a:srgbClr val="1F0957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অধ্যায়ঃ </a:t>
            </a:r>
            <a:r>
              <a:rPr lang="bn-BD" sz="5400" dirty="0" smtClean="0">
                <a:solidFill>
                  <a:srgbClr val="1F095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দ্বিতীয়</a:t>
            </a:r>
            <a:r>
              <a:rPr lang="bn-BD" sz="4800" dirty="0" smtClean="0">
                <a:solidFill>
                  <a:srgbClr val="1F0957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             </a:t>
            </a:r>
          </a:p>
          <a:p>
            <a:pPr marL="0" indent="0" algn="ctr">
              <a:buNone/>
            </a:pPr>
            <a:r>
              <a:rPr lang="bn-BD" sz="4800" dirty="0">
                <a:solidFill>
                  <a:schemeClr val="accent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সময়ঃ-৫০মিনিট।</a:t>
            </a:r>
          </a:p>
          <a:p>
            <a:pPr marL="0" indent="0" algn="ctr">
              <a:buNone/>
            </a:pPr>
            <a:r>
              <a:rPr lang="en-US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তাং-০</a:t>
            </a:r>
            <a:r>
              <a:rPr lang="bn-BD" sz="48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৭</a:t>
            </a:r>
            <a:r>
              <a:rPr lang="bn-BD" sz="4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/০২/২০১৪ইং।</a:t>
            </a:r>
            <a:endParaRPr lang="en-US" sz="48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51429" y="1652543"/>
            <a:ext cx="5486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 </a:t>
            </a:r>
            <a:r>
              <a:rPr lang="bn-BD" sz="5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শ্রেণী-নবম  ।</a:t>
            </a:r>
            <a:endParaRPr lang="en-US" sz="5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2325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609600" y="0"/>
            <a:ext cx="7924799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bn-BD" sz="40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নিচের ছবি গুলো দেখ </a:t>
            </a:r>
            <a:endParaRPr lang="en-US" sz="40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09600" y="5640687"/>
            <a:ext cx="2790504" cy="91909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কোষ ।</a:t>
            </a:r>
            <a:endParaRPr lang="en-US" sz="54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55261" y="5640977"/>
            <a:ext cx="2891351" cy="5847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C00000"/>
                </a:solidFill>
              </a:rPr>
              <a:t>   </a:t>
            </a:r>
            <a:r>
              <a:rPr lang="bn-BD" sz="3200" dirty="0" smtClean="0">
                <a:solidFill>
                  <a:srgbClr val="C00000"/>
                </a:solidFill>
              </a:rPr>
              <a:t>কোষ অঙ্গানু </a:t>
            </a:r>
            <a:r>
              <a:rPr lang="bn-BD" sz="2400" dirty="0" smtClean="0">
                <a:solidFill>
                  <a:srgbClr val="FF0000"/>
                </a:solidFill>
              </a:rPr>
              <a:t>।</a:t>
            </a:r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86" t="-13373" r="1" b="-36629"/>
          <a:stretch/>
        </p:blipFill>
        <p:spPr>
          <a:xfrm>
            <a:off x="5255261" y="1386840"/>
            <a:ext cx="3279138" cy="411451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52" t="6409" r="19910" b="392"/>
          <a:stretch/>
        </p:blipFill>
        <p:spPr>
          <a:xfrm>
            <a:off x="838200" y="1386840"/>
            <a:ext cx="3124200" cy="384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870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43000" y="304800"/>
            <a:ext cx="5791200" cy="2154436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আজকের পাঠ</a:t>
            </a:r>
            <a:r>
              <a:rPr lang="en-US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bn-BD" sz="5400" dirty="0"/>
              <a:t> </a:t>
            </a:r>
            <a:endParaRPr lang="en-US" sz="5400" dirty="0"/>
          </a:p>
        </p:txBody>
      </p:sp>
      <p:sp>
        <p:nvSpPr>
          <p:cNvPr id="6" name="Rectangle 5"/>
          <p:cNvSpPr/>
          <p:nvPr/>
        </p:nvSpPr>
        <p:spPr>
          <a:xfrm>
            <a:off x="975415" y="3575982"/>
            <a:ext cx="7875874" cy="110799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bn-BD" sz="6600" dirty="0">
                <a:solidFill>
                  <a:srgbClr val="00206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কোষ ও কোষ অজ্ঞানু 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966628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33400"/>
            <a:ext cx="9144000" cy="5262979"/>
          </a:xfrm>
          <a:prstGeom prst="rect">
            <a:avLst/>
          </a:prstGeom>
          <a:noFill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8800" b="1" u="sng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শিখনফ</a:t>
            </a:r>
            <a:r>
              <a:rPr lang="bn-BD" sz="8800" b="1" u="sng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</a:t>
            </a:r>
            <a:r>
              <a:rPr lang="en-US" sz="8800" b="1" u="sng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	</a:t>
            </a:r>
          </a:p>
          <a:p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       </a:t>
            </a:r>
            <a:r>
              <a:rPr lang="en-US" sz="48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  </a:t>
            </a:r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এই পাঠ শেষে শিক্ষার্থীরা  </a:t>
            </a:r>
            <a:r>
              <a:rPr lang="bn-BD" sz="4800" b="1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-</a:t>
            </a:r>
          </a:p>
          <a:p>
            <a:r>
              <a:rPr lang="bn-BD" sz="32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১</a:t>
            </a:r>
            <a:r>
              <a:rPr lang="bn-BD" sz="40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r>
              <a:rPr lang="en-US" sz="40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</a:t>
            </a:r>
            <a:r>
              <a:rPr lang="bn-BD" sz="40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কোষের প্রধান অঙ্গাণু </a:t>
            </a:r>
            <a:r>
              <a:rPr lang="bn-BD" sz="40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গুলোর নাম বলতে </a:t>
            </a:r>
            <a:r>
              <a:rPr lang="bn-BD" sz="40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পারবে । </a:t>
            </a:r>
          </a:p>
          <a:p>
            <a:endParaRPr lang="bn-BD" sz="40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40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২।  উদ্ভীদ ও প্রাণী কোষের পার্থক্য নির্ণয় করতে পারবে । </a:t>
            </a:r>
          </a:p>
          <a:p>
            <a:r>
              <a:rPr lang="en-US" sz="40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                                                                        </a:t>
            </a:r>
            <a:r>
              <a:rPr lang="bn-BD" sz="40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        </a:t>
            </a:r>
            <a:r>
              <a:rPr lang="bn-BD" sz="40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৩।</a:t>
            </a:r>
            <a:r>
              <a:rPr lang="en-US" sz="40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bn-BD" sz="40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নিউক্লিয়াসের বিভিন্ন অংশ বর্ণনা করতে পারবে ।</a:t>
            </a:r>
            <a:r>
              <a:rPr lang="en-US" sz="40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3012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31" r="24745"/>
          <a:stretch/>
        </p:blipFill>
        <p:spPr>
          <a:xfrm>
            <a:off x="171172" y="2017193"/>
            <a:ext cx="3715027" cy="3917301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171173" y="304800"/>
            <a:ext cx="8744227" cy="7921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ছবিগুলো দেখ ও বল-</a:t>
            </a:r>
            <a:endParaRPr lang="en-US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91" t="8451" r="18577" b="6267"/>
          <a:stretch/>
        </p:blipFill>
        <p:spPr>
          <a:xfrm>
            <a:off x="6185032" y="2285479"/>
            <a:ext cx="2760848" cy="3439371"/>
          </a:xfrm>
          <a:prstGeom prst="round2SameRect">
            <a:avLst>
              <a:gd name="adj1" fmla="val 16667"/>
              <a:gd name="adj2" fmla="val 1887"/>
            </a:avLst>
          </a:prstGeom>
        </p:spPr>
      </p:pic>
      <p:sp>
        <p:nvSpPr>
          <p:cNvPr id="6" name="TextBox 5"/>
          <p:cNvSpPr txBox="1"/>
          <p:nvPr/>
        </p:nvSpPr>
        <p:spPr>
          <a:xfrm>
            <a:off x="4078990" y="2514600"/>
            <a:ext cx="1483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 smtClean="0"/>
              <a:t>গলজি বস্ত</a:t>
            </a:r>
            <a:endParaRPr lang="en-US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078990" y="3352800"/>
            <a:ext cx="14836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b="1" dirty="0" smtClean="0"/>
              <a:t>ক্লোরোপ্লাস্ট</a:t>
            </a:r>
            <a:endParaRPr lang="en-US" sz="2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419600" y="2976265"/>
            <a:ext cx="152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b="1" dirty="0" smtClean="0"/>
              <a:t>লাইসোজোম</a:t>
            </a:r>
            <a:endParaRPr lang="en-US" sz="2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497566" y="4033198"/>
            <a:ext cx="152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b="1" dirty="0" smtClean="0"/>
              <a:t>নিউক্লিয়াস</a:t>
            </a:r>
            <a:endParaRPr lang="en-US" sz="2000" b="1" dirty="0"/>
          </a:p>
        </p:txBody>
      </p:sp>
      <p:sp>
        <p:nvSpPr>
          <p:cNvPr id="10" name="TextBox 9"/>
          <p:cNvSpPr txBox="1"/>
          <p:nvPr/>
        </p:nvSpPr>
        <p:spPr>
          <a:xfrm rot="10800000" flipV="1">
            <a:off x="4476750" y="5153363"/>
            <a:ext cx="152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b="1" dirty="0" smtClean="0"/>
              <a:t>রাইবোজোম</a:t>
            </a:r>
            <a:endParaRPr lang="en-US" sz="20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4543286" y="4648200"/>
            <a:ext cx="1478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b="1" dirty="0" smtClean="0"/>
              <a:t>সেণ্টোজোম</a:t>
            </a:r>
            <a:endParaRPr lang="en-US" sz="20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4136140" y="5782355"/>
            <a:ext cx="18646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b="1" dirty="0" smtClean="0"/>
              <a:t>মাইটোকণ্ডিয়া</a:t>
            </a:r>
            <a:endParaRPr lang="en-US" sz="2000" b="1" dirty="0"/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5791200" y="2745432"/>
            <a:ext cx="419100" cy="430888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H="1">
            <a:off x="5562600" y="4033198"/>
            <a:ext cx="1905000" cy="200055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V="1">
            <a:off x="6021566" y="4587239"/>
            <a:ext cx="1636534" cy="200055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5791200" y="5278397"/>
            <a:ext cx="1048633" cy="15004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3657600" y="5078342"/>
            <a:ext cx="1163195" cy="646508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820795" y="6124960"/>
            <a:ext cx="2387725" cy="646331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/>
              <a:t>   </a:t>
            </a:r>
            <a:r>
              <a:rPr lang="bn-BD" sz="3600" b="1" dirty="0" smtClean="0"/>
              <a:t>কোষ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857045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/>
      <p:bldP spid="7" grpId="0"/>
      <p:bldP spid="8" grpId="0"/>
      <p:bldP spid="9" grpId="0"/>
      <p:bldP spid="10" grpId="0"/>
      <p:bldP spid="11" grpId="0"/>
      <p:bldP spid="12" grpId="0"/>
      <p:bldP spid="3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81000"/>
            <a:ext cx="8744227" cy="792162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bn-BD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ছবিগুলো দেখ ও বল-</a:t>
            </a:r>
            <a:endParaRPr lang="en-US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1" y="2819400"/>
            <a:ext cx="4029930" cy="2448755"/>
          </a:xfrm>
        </p:spPr>
      </p:pic>
      <p:sp>
        <p:nvSpPr>
          <p:cNvPr id="6" name="TextBox 5"/>
          <p:cNvSpPr txBox="1"/>
          <p:nvPr/>
        </p:nvSpPr>
        <p:spPr>
          <a:xfrm>
            <a:off x="838200" y="5923240"/>
            <a:ext cx="2362200" cy="52322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2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মাইটোকণ্ডিয়া</a:t>
            </a:r>
            <a:endParaRPr lang="en-US" sz="2800" dirty="0">
              <a:solidFill>
                <a:srgbClr val="00206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 rot="10800000" flipV="1">
            <a:off x="5257800" y="5940256"/>
            <a:ext cx="3124200" cy="5847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bn-BD" sz="3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নিঊক্লিয়াস</a:t>
            </a:r>
            <a:endParaRPr lang="en-US" sz="3200" dirty="0">
              <a:solidFill>
                <a:srgbClr val="002060"/>
              </a:solidFill>
            </a:endParaRPr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8279" y="2971800"/>
            <a:ext cx="3581401" cy="1954068"/>
          </a:xfrm>
        </p:spPr>
      </p:pic>
      <p:sp>
        <p:nvSpPr>
          <p:cNvPr id="3" name="TextBox 2"/>
          <p:cNvSpPr txBox="1"/>
          <p:nvPr/>
        </p:nvSpPr>
        <p:spPr>
          <a:xfrm>
            <a:off x="2209800" y="1832223"/>
            <a:ext cx="4267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/>
              <a:t>    </a:t>
            </a:r>
            <a:r>
              <a:rPr lang="bn-BD" sz="4000" b="1" dirty="0" smtClean="0">
                <a:solidFill>
                  <a:srgbClr val="7030A0"/>
                </a:solidFill>
              </a:rPr>
              <a:t>কোষ অঙ্গাণু</a:t>
            </a:r>
            <a:endParaRPr lang="en-US" sz="40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9222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10" grpId="0" animBg="1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 rot="10800000" flipV="1">
            <a:off x="800100" y="1042065"/>
            <a:ext cx="7696200" cy="240065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কর্মপত্র - ১</a:t>
            </a:r>
            <a:endParaRPr lang="en-US" sz="5400" dirty="0" smtClean="0">
              <a:solidFill>
                <a:srgbClr val="FF0000"/>
              </a:solidFill>
            </a:endParaRPr>
          </a:p>
          <a:p>
            <a:r>
              <a:rPr lang="bn-BD" sz="4800" dirty="0" smtClean="0">
                <a:solidFill>
                  <a:srgbClr val="7030A0"/>
                </a:solidFill>
              </a:rPr>
              <a:t>কোষের প্রধান</a:t>
            </a:r>
            <a:r>
              <a:rPr lang="en-US" sz="4800" dirty="0" smtClean="0">
                <a:solidFill>
                  <a:srgbClr val="7030A0"/>
                </a:solidFill>
              </a:rPr>
              <a:t> </a:t>
            </a:r>
            <a:r>
              <a:rPr lang="bn-BD" sz="4800" dirty="0" smtClean="0">
                <a:solidFill>
                  <a:srgbClr val="7030A0"/>
                </a:solidFill>
              </a:rPr>
              <a:t>অঙ্গানু</a:t>
            </a:r>
            <a:r>
              <a:rPr lang="bn-BD" sz="4800" dirty="0">
                <a:solidFill>
                  <a:srgbClr val="7030A0"/>
                </a:solidFill>
              </a:rPr>
              <a:t>গুলোর</a:t>
            </a:r>
            <a:endParaRPr lang="en-US" sz="4800" dirty="0" smtClean="0">
              <a:solidFill>
                <a:srgbClr val="7030A0"/>
              </a:solidFill>
            </a:endParaRPr>
          </a:p>
          <a:p>
            <a:r>
              <a:rPr lang="en-US" sz="4800" dirty="0" smtClean="0">
                <a:solidFill>
                  <a:srgbClr val="7030A0"/>
                </a:solidFill>
              </a:rPr>
              <a:t> </a:t>
            </a:r>
            <a:r>
              <a:rPr lang="bn-BD" sz="4800" dirty="0" smtClean="0">
                <a:solidFill>
                  <a:srgbClr val="7030A0"/>
                </a:solidFill>
              </a:rPr>
              <a:t>নাম</a:t>
            </a:r>
            <a:r>
              <a:rPr lang="en-US" sz="4800" dirty="0" smtClean="0">
                <a:solidFill>
                  <a:srgbClr val="7030A0"/>
                </a:solidFill>
              </a:rPr>
              <a:t> </a:t>
            </a:r>
            <a:r>
              <a:rPr lang="bn-BD" sz="4800" dirty="0" smtClean="0">
                <a:solidFill>
                  <a:srgbClr val="7030A0"/>
                </a:solidFill>
              </a:rPr>
              <a:t>লিখ</a:t>
            </a:r>
            <a:r>
              <a:rPr lang="en-US" sz="4800" dirty="0" smtClean="0">
                <a:solidFill>
                  <a:srgbClr val="7030A0"/>
                </a:solidFill>
              </a:rPr>
              <a:t>  ? </a:t>
            </a:r>
            <a:endParaRPr lang="en-US" sz="48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 rot="10800000" flipV="1">
            <a:off x="5486399" y="3589902"/>
            <a:ext cx="2819401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chemeClr val="accent6">
                    <a:lumMod val="50000"/>
                  </a:schemeClr>
                </a:solidFill>
              </a:rPr>
              <a:t>(একক কাজ)</a:t>
            </a:r>
            <a:endParaRPr lang="en-US" sz="36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43200" y="3742146"/>
            <a:ext cx="2438400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2400" b="1" dirty="0" smtClean="0">
                <a:solidFill>
                  <a:srgbClr val="FF0000"/>
                </a:solidFill>
              </a:rPr>
              <a:t>(সময়ঃ-৭মিনিট)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5607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990601"/>
            <a:ext cx="8991600" cy="452431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bn-BD" sz="4800" u="sng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সমাধানঃ-</a:t>
            </a:r>
            <a:r>
              <a:rPr lang="bn-BD" sz="48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    </a:t>
            </a:r>
            <a:r>
              <a:rPr lang="bn-BD" sz="4800" dirty="0"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bn-BD" sz="4800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4800" dirty="0">
                <a:latin typeface="NikoshBAN" panose="02000000000000000000" pitchFamily="2" charset="0"/>
                <a:cs typeface="NikoshBAN" panose="02000000000000000000" pitchFamily="2" charset="0"/>
              </a:rPr>
              <a:t>           </a:t>
            </a:r>
            <a:r>
              <a:rPr lang="bn-BD" sz="6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মাইটোকণ্ডিয়া,প্লাস্টিড</a:t>
            </a:r>
            <a:r>
              <a:rPr lang="bn-BD" sz="6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en-US" sz="6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6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রাইবোজোম,গলজিবস্তু,সন্ট্রোজোম, কোষগহবর,লাইসোজোম,</a:t>
            </a:r>
            <a:r>
              <a:rPr lang="en-US" sz="6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6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নিউক্লিয়াস </a:t>
            </a:r>
            <a:r>
              <a:rPr lang="bn-BD" sz="6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ইত্যাদি </a:t>
            </a:r>
            <a:r>
              <a:rPr lang="bn-BD" sz="60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7033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5800" y="6096000"/>
            <a:ext cx="3429000" cy="762000"/>
          </a:xfrm>
          <a:solidFill>
            <a:schemeClr val="accent3"/>
          </a:solidFill>
        </p:spPr>
        <p:txBody>
          <a:bodyPr>
            <a:normAutofit/>
          </a:bodyPr>
          <a:lstStyle/>
          <a:p>
            <a:r>
              <a:rPr lang="bn-BD" sz="4000" dirty="0" smtClean="0">
                <a:solidFill>
                  <a:srgbClr val="7030A0"/>
                </a:solidFill>
              </a:rPr>
              <a:t>উদ্ভিদ কোষ ।</a:t>
            </a:r>
            <a:endParaRPr lang="en-US" sz="4000" dirty="0">
              <a:solidFill>
                <a:srgbClr val="7030A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94" r="20001"/>
          <a:stretch/>
        </p:blipFill>
        <p:spPr>
          <a:xfrm>
            <a:off x="-9406" y="1182895"/>
            <a:ext cx="2965699" cy="466713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91" t="8451" r="18577" b="6267"/>
          <a:stretch/>
        </p:blipFill>
        <p:spPr>
          <a:xfrm>
            <a:off x="5179807" y="1281786"/>
            <a:ext cx="4039763" cy="4469350"/>
          </a:xfrm>
          <a:prstGeom prst="round2SameRect">
            <a:avLst>
              <a:gd name="adj1" fmla="val 16667"/>
              <a:gd name="adj2" fmla="val 1887"/>
            </a:avLst>
          </a:prstGeom>
        </p:spPr>
      </p:pic>
      <p:sp>
        <p:nvSpPr>
          <p:cNvPr id="7" name="TextBox 6"/>
          <p:cNvSpPr txBox="1"/>
          <p:nvPr/>
        </p:nvSpPr>
        <p:spPr>
          <a:xfrm>
            <a:off x="5867400" y="6214151"/>
            <a:ext cx="2667000" cy="646331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FF0000"/>
                </a:solidFill>
              </a:rPr>
              <a:t>প্রানি কোষ </a:t>
            </a:r>
            <a:r>
              <a:rPr lang="bn-BD" dirty="0" smtClean="0"/>
              <a:t>।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0" y="28584"/>
            <a:ext cx="9089508" cy="76944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rgbClr val="002060"/>
                </a:solidFill>
              </a:rPr>
              <a:t>       </a:t>
            </a:r>
            <a:r>
              <a:rPr lang="bn-BD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নিচের ছবি গুলো দেখ-</a:t>
            </a:r>
            <a:endParaRPr lang="en-US" sz="44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0" y="1143000"/>
            <a:ext cx="1828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>
                <a:solidFill>
                  <a:srgbClr val="FF0000"/>
                </a:solidFill>
              </a:rPr>
              <a:t>কোষ প্রাচীর ।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80094" y="1676400"/>
            <a:ext cx="15395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/>
              <a:t>গলজি বস্ত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3048000" y="2667000"/>
            <a:ext cx="152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>
                <a:solidFill>
                  <a:srgbClr val="FF0000"/>
                </a:solidFill>
              </a:rPr>
              <a:t>ক্লোরোপ্লাস্ট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880094" y="3886200"/>
            <a:ext cx="18132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rgbClr val="FF0000"/>
                </a:solidFill>
              </a:rPr>
              <a:t>কোষ গহবর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80094" y="4648200"/>
            <a:ext cx="19967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/>
              <a:t>মাইটোকণ্ডিয়া</a:t>
            </a:r>
            <a:endParaRPr lang="en-US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3032760" y="5410023"/>
            <a:ext cx="21470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/>
              <a:t>সাইটোপ্লাজম</a:t>
            </a:r>
            <a:endParaRPr lang="en-US" sz="2000" dirty="0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914400" y="3067110"/>
            <a:ext cx="6019800" cy="0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4136497" y="1833637"/>
            <a:ext cx="1043310" cy="52856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4572000" y="5395839"/>
            <a:ext cx="1752600" cy="214240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609600" y="3657600"/>
            <a:ext cx="5486400" cy="38100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>
            <a:off x="4419600" y="4848255"/>
            <a:ext cx="2133600" cy="0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>
            <a:off x="2498197" y="1575783"/>
            <a:ext cx="3276600" cy="201234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3048000" y="3067110"/>
            <a:ext cx="16453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/>
              <a:t>নিউক্লিয়াস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6934200" y="114300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984020" y="1041865"/>
            <a:ext cx="2019883" cy="40011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r>
              <a:rPr lang="bn-BD" sz="2000" dirty="0" smtClean="0">
                <a:solidFill>
                  <a:srgbClr val="FF0000"/>
                </a:solidFill>
              </a:rPr>
              <a:t>গহবর</a:t>
            </a:r>
            <a:endParaRPr lang="en-US" sz="2000" dirty="0">
              <a:solidFill>
                <a:srgbClr val="FF0000"/>
              </a:solidFill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 flipH="1">
            <a:off x="6984020" y="1241920"/>
            <a:ext cx="216880" cy="43448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1190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  <p:bldP spid="3" grpId="0"/>
      <p:bldP spid="6" grpId="0"/>
      <p:bldP spid="9" grpId="0"/>
      <p:bldP spid="11" grpId="0"/>
      <p:bldP spid="12" grpId="0"/>
      <p:bldP spid="10" grpId="0"/>
      <p:bldP spid="48" grpId="0"/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36320" y="823791"/>
            <a:ext cx="762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6200" y="100516"/>
            <a:ext cx="8926286" cy="144655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8800" dirty="0" smtClean="0">
                <a:solidFill>
                  <a:srgbClr val="FF0000"/>
                </a:solidFill>
              </a:rPr>
              <a:t> </a:t>
            </a:r>
            <a:r>
              <a:rPr lang="bn-BD" sz="8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পার্থক্য লক্ষ্য কর-</a:t>
            </a:r>
            <a:endParaRPr lang="en-US" sz="88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12" r="16800" b="12177"/>
          <a:stretch/>
        </p:blipFill>
        <p:spPr>
          <a:xfrm>
            <a:off x="-15240" y="2057400"/>
            <a:ext cx="7420454" cy="438912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391400" y="3002649"/>
            <a:ext cx="20573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/>
              <a:t>            </a:t>
            </a:r>
            <a:r>
              <a:rPr lang="bn-BD" sz="2800" dirty="0" smtClean="0">
                <a:solidFill>
                  <a:srgbClr val="FF0000"/>
                </a:solidFill>
              </a:rPr>
              <a:t>ক্লোরোপ্লাস্ট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91400" y="5461278"/>
            <a:ext cx="1905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 smtClean="0">
                <a:solidFill>
                  <a:srgbClr val="C00000"/>
                </a:solidFill>
              </a:rPr>
              <a:t>কোষ প্রাচীর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391400" y="4235303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 smtClean="0">
                <a:solidFill>
                  <a:srgbClr val="C00000"/>
                </a:solidFill>
              </a:rPr>
              <a:t>কোষ গহবর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95600" y="2240280"/>
            <a:ext cx="2057399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lvl="1"/>
            <a:r>
              <a:rPr lang="bn-BD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কোষ ঝিল্লী</a:t>
            </a:r>
            <a:endParaRPr lang="en-US" sz="20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2895599" y="2072640"/>
            <a:ext cx="2133600" cy="3048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5268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/>
      <p:bldP spid="6" grpId="0"/>
      <p:bldP spid="7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4312" y="763020"/>
            <a:ext cx="7251192" cy="1066800"/>
          </a:xfr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bn-BD" sz="4800" b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কর্মপত্র -</a:t>
            </a:r>
            <a:r>
              <a:rPr lang="en-US" sz="4800" b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bn-BD" sz="4800" b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(জোড়ায় কাজ )</a:t>
            </a:r>
            <a:r>
              <a:rPr lang="bn-BD" sz="7200" b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/>
            </a:r>
            <a:br>
              <a:rPr lang="bn-BD" sz="7200" b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</a:br>
            <a:r>
              <a:rPr lang="bn-BD" sz="6000" dirty="0" smtClean="0">
                <a:solidFill>
                  <a:schemeClr val="accent6"/>
                </a:solidFill>
                <a:latin typeface="NikoshBAN" pitchFamily="2" charset="0"/>
                <a:cs typeface="NikoshBAN" pitchFamily="2" charset="0"/>
              </a:rPr>
              <a:t>  </a:t>
            </a:r>
            <a:endParaRPr lang="en-US" sz="6000" dirty="0">
              <a:solidFill>
                <a:schemeClr val="accent6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3048000"/>
            <a:ext cx="7239000" cy="2057400"/>
          </a:xfr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bn-BD" sz="4400" b="1" dirty="0" smtClean="0">
                <a:solidFill>
                  <a:srgbClr val="00B050"/>
                </a:solidFill>
              </a:rPr>
              <a:t>উদ্ভিদ কোষ ও প্রাণী কোষের মধ্যে পার্থক্য বল </a:t>
            </a:r>
            <a:r>
              <a:rPr lang="en-US" sz="4400" b="1" dirty="0">
                <a:solidFill>
                  <a:srgbClr val="00B050"/>
                </a:solidFill>
              </a:rPr>
              <a:t>?</a:t>
            </a:r>
            <a:endParaRPr lang="bn-BD" sz="4400" b="1" dirty="0" smtClean="0">
              <a:solidFill>
                <a:srgbClr val="00B050"/>
              </a:solidFill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225904" y="350520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ight Arrow 6"/>
          <p:cNvSpPr/>
          <p:nvPr/>
        </p:nvSpPr>
        <p:spPr>
          <a:xfrm>
            <a:off x="196596" y="1054104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410200" y="2209800"/>
            <a:ext cx="2971800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FF0000"/>
                </a:solidFill>
              </a:rPr>
              <a:t>(সময়ঃ-১০মিনিট)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7207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7" grpId="0" animBg="1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871"/>
            <a:ext cx="8229600" cy="1295400"/>
          </a:xfr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l"/>
            <a:r>
              <a:rPr lang="en-US" sz="6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</a:t>
            </a:r>
            <a:r>
              <a:rPr lang="bn-BD" sz="6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সামাধানঃ</a:t>
            </a:r>
            <a:endParaRPr lang="en-US" sz="6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1718897889"/>
              </p:ext>
            </p:extLst>
          </p:nvPr>
        </p:nvGraphicFramePr>
        <p:xfrm>
          <a:off x="457200" y="1255195"/>
          <a:ext cx="8229600" cy="5600222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4152194"/>
                <a:gridCol w="4077406"/>
              </a:tblGrid>
              <a:tr h="1517392">
                <a:tc>
                  <a:txBody>
                    <a:bodyPr/>
                    <a:lstStyle/>
                    <a:p>
                      <a:endParaRPr lang="bn-BD" sz="1800" dirty="0" smtClean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  <a:p>
                      <a:endParaRPr lang="bn-BD" sz="1800" dirty="0" smtClean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  <a:p>
                      <a:r>
                        <a:rPr lang="bn-BD" sz="18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 </a:t>
                      </a:r>
                      <a:r>
                        <a:rPr lang="bn-BD" sz="36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উদ্দভিদ  কোষ</a:t>
                      </a:r>
                      <a:r>
                        <a:rPr lang="bn-BD" sz="18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                                           </a:t>
                      </a:r>
                      <a:r>
                        <a:rPr lang="bn-BD" sz="18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/>
                      </a:r>
                      <a:br>
                        <a:rPr lang="bn-BD" sz="18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</a:br>
                      <a:endParaRPr lang="en-US" sz="1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            </a:t>
                      </a:r>
                      <a:endParaRPr lang="bn-BD" sz="3600" baseline="0" dirty="0" smtClean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  <a:p>
                      <a:r>
                        <a:rPr lang="bn-BD" sz="36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    প্রাণী</a:t>
                      </a:r>
                      <a:r>
                        <a:rPr lang="bn-BD" sz="36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কোষ</a:t>
                      </a:r>
                      <a:endParaRPr lang="en-US" sz="36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</a:tr>
              <a:tr h="1271922">
                <a:tc>
                  <a:txBody>
                    <a:bodyPr/>
                    <a:lstStyle/>
                    <a:p>
                      <a:endParaRPr lang="bn-BD" sz="1800" dirty="0" smtClean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  <a:p>
                      <a:endParaRPr lang="bn-BD" sz="1800" dirty="0" smtClean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  <a:p>
                      <a:r>
                        <a:rPr lang="bn-BD" sz="28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 ১।</a:t>
                      </a:r>
                      <a:r>
                        <a:rPr lang="bn-BD" sz="28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 কোষ প্রাচীর  আছে ।  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n-BD" sz="1800" dirty="0" smtClean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  <a:p>
                      <a:endParaRPr lang="bn-BD" sz="1800" dirty="0" smtClean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  <a:p>
                      <a:r>
                        <a:rPr lang="bn-BD" sz="18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bn-BD" sz="28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১।</a:t>
                      </a:r>
                      <a:r>
                        <a:rPr lang="bn-BD" sz="28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 কোষ  প্রাচীর  নেই ।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</a:tr>
              <a:tr h="1227298">
                <a:tc>
                  <a:txBody>
                    <a:bodyPr/>
                    <a:lstStyle/>
                    <a:p>
                      <a:endParaRPr lang="bn-BD" sz="1800" dirty="0" smtClean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  <a:p>
                      <a:endParaRPr lang="bn-BD" sz="1800" dirty="0" smtClean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  <a:p>
                      <a:r>
                        <a:rPr lang="bn-BD" sz="18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bn-BD" sz="28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২।</a:t>
                      </a:r>
                      <a:r>
                        <a:rPr lang="bn-BD" sz="28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 কোষ  গহ্বর  বড় ।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n-BD" sz="1800" dirty="0" smtClean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  <a:p>
                      <a:endParaRPr lang="bn-BD" sz="1800" dirty="0" smtClean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28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২।</a:t>
                      </a:r>
                      <a:r>
                        <a:rPr lang="bn-BD" sz="28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 কোষ  গহ্বর  ছোট ।</a:t>
                      </a:r>
                      <a:endParaRPr lang="en-US" sz="2800" dirty="0" smtClean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  <a:p>
                      <a:endParaRPr lang="en-US" sz="1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</a:tr>
              <a:tr h="1469788">
                <a:tc>
                  <a:txBody>
                    <a:bodyPr/>
                    <a:lstStyle/>
                    <a:p>
                      <a:endParaRPr lang="bn-BD" sz="1800" dirty="0" smtClean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  <a:p>
                      <a:endParaRPr lang="bn-BD" sz="1800" dirty="0" smtClean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  <a:p>
                      <a:r>
                        <a:rPr lang="bn-BD" sz="18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bn-BD" sz="32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৩।</a:t>
                      </a:r>
                      <a:r>
                        <a:rPr lang="bn-BD" sz="32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প্লাস্টিড আছে  ।</a:t>
                      </a:r>
                      <a:endParaRPr lang="en-US" sz="32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n-BD" sz="1800" dirty="0" smtClean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  <a:p>
                      <a:endParaRPr lang="bn-BD" sz="1800" dirty="0" smtClean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  <a:p>
                      <a:r>
                        <a:rPr lang="bn-BD" sz="32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 </a:t>
                      </a:r>
                      <a:r>
                        <a:rPr lang="en-US" sz="32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bn-BD" sz="32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৩।</a:t>
                      </a:r>
                      <a:r>
                        <a:rPr lang="bn-BD" sz="32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প্লাস্টিড  নেই  ।</a:t>
                      </a:r>
                      <a:endParaRPr lang="en-US" sz="32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219200"/>
            <a:ext cx="8229600" cy="5486400"/>
          </a:xfrm>
        </p:spPr>
        <p:txBody>
          <a:bodyPr/>
          <a:lstStyle/>
          <a:p>
            <a:pPr marL="0" indent="0">
              <a:buNone/>
            </a:pPr>
            <a:r>
              <a:rPr lang="bn-BD" dirty="0" smtClean="0"/>
              <a:t>                                                                                    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6750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85" t="12103" r="37906"/>
          <a:stretch/>
        </p:blipFill>
        <p:spPr>
          <a:xfrm>
            <a:off x="1771851" y="1710654"/>
            <a:ext cx="5390949" cy="3907173"/>
          </a:xfrm>
          <a:prstGeom prst="rect">
            <a:avLst/>
          </a:prstGeom>
          <a:solidFill>
            <a:schemeClr val="accent2"/>
          </a:solidFill>
          <a:ln>
            <a:solidFill>
              <a:schemeClr val="accent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504925" y="152400"/>
            <a:ext cx="7924800" cy="8309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000" b="1" dirty="0" smtClean="0"/>
              <a:t>   </a:t>
            </a:r>
            <a:r>
              <a:rPr lang="bn-BD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 দেখে বল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43200" y="6096000"/>
            <a:ext cx="2971800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solidFill>
                  <a:srgbClr val="00B050"/>
                </a:solidFill>
              </a:rPr>
              <a:t>   নিউক্লিয়াস</a:t>
            </a:r>
            <a:endParaRPr lang="en-US" sz="3200" b="1" dirty="0">
              <a:solidFill>
                <a:srgbClr val="00B05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486400" y="1205204"/>
            <a:ext cx="304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 smtClean="0">
                <a:solidFill>
                  <a:schemeClr val="accent6">
                    <a:lumMod val="50000"/>
                  </a:schemeClr>
                </a:solidFill>
              </a:rPr>
              <a:t>বহিঃ ঝিল্লী </a:t>
            </a:r>
            <a:r>
              <a:rPr lang="bn-BD" sz="2400" dirty="0" smtClean="0">
                <a:solidFill>
                  <a:schemeClr val="accent6">
                    <a:lumMod val="50000"/>
                  </a:schemeClr>
                </a:solidFill>
              </a:rPr>
              <a:t>।</a:t>
            </a:r>
            <a:endParaRPr lang="en-US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467600" y="1981200"/>
            <a:ext cx="175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 smtClean="0">
                <a:solidFill>
                  <a:schemeClr val="accent6">
                    <a:lumMod val="50000"/>
                  </a:schemeClr>
                </a:solidFill>
              </a:rPr>
              <a:t>অন্তঃ ঝিল্লী</a:t>
            </a:r>
            <a:r>
              <a:rPr lang="bn-BD" sz="2400" dirty="0" smtClean="0">
                <a:solidFill>
                  <a:schemeClr val="accent6">
                    <a:lumMod val="50000"/>
                  </a:schemeClr>
                </a:solidFill>
              </a:rPr>
              <a:t>।</a:t>
            </a:r>
            <a:endParaRPr lang="en-US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391400" y="2743200"/>
            <a:ext cx="1752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b="1" dirty="0" smtClean="0">
                <a:solidFill>
                  <a:schemeClr val="accent6">
                    <a:lumMod val="50000"/>
                  </a:schemeClr>
                </a:solidFill>
              </a:rPr>
              <a:t>নিউক্লিওপ্লাজম</a:t>
            </a:r>
            <a:endParaRPr lang="en-US" sz="2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315200" y="3962400"/>
            <a:ext cx="1828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b="1" dirty="0" smtClean="0">
                <a:solidFill>
                  <a:srgbClr val="C00000"/>
                </a:solidFill>
              </a:rPr>
              <a:t>নিউক্লিয়ার রন্ধ</a:t>
            </a:r>
            <a:r>
              <a:rPr lang="bn-BD" sz="2000" b="1" dirty="0" smtClean="0"/>
              <a:t>।</a:t>
            </a:r>
            <a:endParaRPr lang="en-US" sz="2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7543800" y="5181600"/>
            <a:ext cx="1600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b="1" dirty="0" smtClean="0">
                <a:solidFill>
                  <a:srgbClr val="C00000"/>
                </a:solidFill>
              </a:rPr>
              <a:t>এন্ডোপ্লামিক-</a:t>
            </a:r>
          </a:p>
          <a:p>
            <a:r>
              <a:rPr lang="bn-BD" sz="2000" b="1" dirty="0" smtClean="0">
                <a:solidFill>
                  <a:srgbClr val="C00000"/>
                </a:solidFill>
              </a:rPr>
              <a:t>রেটিকুলাম । 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162455"/>
            <a:ext cx="152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b="1" dirty="0" smtClean="0">
                <a:solidFill>
                  <a:srgbClr val="C00000"/>
                </a:solidFill>
              </a:rPr>
              <a:t>রাইবোসোম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3375017"/>
            <a:ext cx="152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</a:t>
            </a:r>
            <a:r>
              <a:rPr lang="bn-BD" sz="2800" dirty="0" smtClean="0">
                <a:solidFill>
                  <a:srgbClr val="C00000"/>
                </a:solidFill>
              </a:rPr>
              <a:t> </a:t>
            </a:r>
            <a:r>
              <a:rPr lang="en-US" sz="2800" b="1" dirty="0" smtClean="0">
                <a:solidFill>
                  <a:srgbClr val="C00000"/>
                </a:solidFill>
              </a:rPr>
              <a:t>DNA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-228600" y="2216050"/>
            <a:ext cx="17241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>
                <a:solidFill>
                  <a:srgbClr val="C00000"/>
                </a:solidFill>
              </a:rPr>
              <a:t>  </a:t>
            </a:r>
            <a:r>
              <a:rPr lang="bn-BD" sz="2000" b="1" dirty="0" smtClean="0">
                <a:solidFill>
                  <a:srgbClr val="C00000"/>
                </a:solidFill>
              </a:rPr>
              <a:t>নিউক্লিওলাস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66800" y="1205204"/>
            <a:ext cx="2286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b="1" dirty="0" smtClean="0">
                <a:solidFill>
                  <a:srgbClr val="C00000"/>
                </a:solidFill>
              </a:rPr>
              <a:t>নিউক্লিয়ার পর্দা</a:t>
            </a:r>
            <a:endParaRPr lang="en-US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5347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2" grpId="0"/>
      <p:bldP spid="4" grpId="0"/>
      <p:bldP spid="5" grpId="0"/>
      <p:bldP spid="7" grpId="0"/>
      <p:bldP spid="9" grpId="0"/>
      <p:bldP spid="10" grpId="0"/>
      <p:bldP spid="11" grpId="0"/>
      <p:bldP spid="13" grpId="0"/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81000"/>
            <a:ext cx="8839200" cy="1143000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bn-BD" sz="5400" dirty="0" smtClean="0">
                <a:solidFill>
                  <a:srgbClr val="7030A0"/>
                </a:solidFill>
              </a:rPr>
              <a:t>  </a:t>
            </a:r>
            <a:r>
              <a:rPr lang="bn-BD" sz="5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কর্মপত্রঃ-৩  </a:t>
            </a:r>
            <a:r>
              <a:rPr lang="bn-BD" sz="5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bn-BD" sz="5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দলগত কাজ)</a:t>
            </a:r>
            <a:endParaRPr lang="en-US" sz="5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46760" y="3733799"/>
            <a:ext cx="8001000" cy="156966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4800" b="1" dirty="0" smtClean="0">
                <a:solidFill>
                  <a:srgbClr val="C00000"/>
                </a:solidFill>
              </a:rPr>
              <a:t>প্রশ্নঃ</a:t>
            </a:r>
            <a:r>
              <a:rPr lang="bn-BD" sz="4800" b="1" dirty="0" smtClean="0">
                <a:solidFill>
                  <a:srgbClr val="002060"/>
                </a:solidFill>
              </a:rPr>
              <a:t>-নিউক্লিয়াসের প্রধান অংশ</a:t>
            </a:r>
            <a:r>
              <a:rPr lang="en-US" sz="4800" b="1" dirty="0" smtClean="0">
                <a:solidFill>
                  <a:srgbClr val="002060"/>
                </a:solidFill>
              </a:rPr>
              <a:t>         </a:t>
            </a:r>
            <a:r>
              <a:rPr lang="bn-BD" sz="4800" b="1" dirty="0" smtClean="0">
                <a:solidFill>
                  <a:srgbClr val="002060"/>
                </a:solidFill>
              </a:rPr>
              <a:t>গুলোর ২টি করে বৈশিষ্ট লেখ ?</a:t>
            </a:r>
            <a:endParaRPr lang="en-US" sz="4800" b="1" dirty="0">
              <a:solidFill>
                <a:srgbClr val="00206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47260" y="1981200"/>
            <a:ext cx="3101340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FF0000"/>
                </a:solidFill>
              </a:rPr>
              <a:t>(সময়ঃ-১৩মিনিট)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0104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76200"/>
            <a:ext cx="8686800" cy="10668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bn-BD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bn-BD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সমাধানঃ- </a:t>
            </a:r>
            <a:br>
              <a:rPr lang="bn-BD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</a:br>
            <a:endParaRPr lang="en-US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686800" cy="5791200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n-BD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সুগঠিত নিউক্লিয়াসে নিচের অংশ গুলো দেখা যায় ।যথা-</a:t>
            </a:r>
          </a:p>
          <a:p>
            <a:pPr marL="0" indent="0">
              <a:buNone/>
            </a:pPr>
            <a:r>
              <a:rPr lang="bn-BD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ক)নিউক্লিয়ার ঝিল্লী(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Nuclear membrane</a:t>
            </a:r>
            <a:r>
              <a:rPr lang="bn-BD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r>
              <a:rPr lang="en-US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:-</a:t>
            </a:r>
            <a:endParaRPr lang="bn-BD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Wingdings" pitchFamily="2" charset="2"/>
              <a:buChar char="Ø"/>
            </a:pPr>
            <a:r>
              <a:rPr lang="bn-BD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নিউক্লিয়াসকে ঘিরে রাখে।</a:t>
            </a:r>
          </a:p>
          <a:p>
            <a:pPr>
              <a:buFont typeface="Wingdings" pitchFamily="2" charset="2"/>
              <a:buChar char="Ø"/>
            </a:pPr>
            <a:r>
              <a:rPr lang="bn-BD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দ্বিস্তর যা প্রোটিন ও লিপিড সমন্বয়ে গঠিত ।</a:t>
            </a:r>
          </a:p>
          <a:p>
            <a:endParaRPr lang="bn-BD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bn-BD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খ)নিউক্লিওপ্লাজম(</a:t>
            </a:r>
            <a:r>
              <a:rPr lang="en-US" sz="40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Nucleoplasm</a:t>
            </a:r>
            <a:r>
              <a:rPr lang="bn-BD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r>
              <a:rPr lang="en-US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:-</a:t>
            </a:r>
            <a:endParaRPr lang="bn-BD" b="1" dirty="0" smtClean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Wingdings" pitchFamily="2" charset="2"/>
              <a:buChar char="Ø"/>
            </a:pPr>
            <a:r>
              <a:rPr lang="bn-BD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জেলির ন্যায় কেন্দ্রিকা রস ।</a:t>
            </a:r>
          </a:p>
          <a:p>
            <a:pPr>
              <a:buFont typeface="Wingdings" pitchFamily="2" charset="2"/>
              <a:buChar char="Ø"/>
            </a:pPr>
            <a:r>
              <a:rPr lang="bn-BD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নিউক্লিক এসিড, উৎসেচক ও খনিজ লবণ   থাকে।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6197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581400"/>
            <a:ext cx="8458200" cy="27432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571500" indent="-571500">
              <a:buFont typeface="Wingdings" pitchFamily="2" charset="2"/>
              <a:buChar char="Ø"/>
            </a:pPr>
            <a:r>
              <a:rPr lang="bn-BD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ঘ)ক্রোমাটিন জালিকা</a:t>
            </a:r>
            <a:r>
              <a:rPr lang="en-US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en-US" sz="2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Chromatin  reticulum</a:t>
            </a:r>
            <a:r>
              <a:rPr lang="bn-BD" sz="2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)</a:t>
            </a:r>
            <a:r>
              <a:rPr lang="en-US" sz="2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:</a:t>
            </a:r>
            <a:r>
              <a:rPr lang="bn-BD" sz="2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-</a:t>
            </a:r>
            <a:br>
              <a:rPr lang="bn-BD" sz="2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2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2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নিউক্লিয়াসে কুণ্ডলী পাকানো সূক্ষ সুতার ন্যায় অংশ ।</a:t>
            </a:r>
            <a:br>
              <a:rPr lang="bn-BD" sz="3600" dirty="0" smtClean="0">
                <a:latin typeface="NikoshBAN" pitchFamily="2" charset="0"/>
                <a:cs typeface="NikoshBAN" pitchFamily="2" charset="0"/>
              </a:rPr>
            </a:b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বংশ গতির ধারক ও বাহক 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381000"/>
            <a:ext cx="8382000" cy="28956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bn-BD" sz="2800" b="1" dirty="0" smtClean="0"/>
              <a:t>  </a:t>
            </a:r>
            <a:r>
              <a:rPr lang="bn-BD" sz="2800" b="1" dirty="0" smtClean="0">
                <a:solidFill>
                  <a:srgbClr val="FF0000"/>
                </a:solidFill>
              </a:rPr>
              <a:t>গ)নিউক্লিওলাস (</a:t>
            </a:r>
            <a:r>
              <a:rPr lang="en-US" sz="3600" b="1" dirty="0" smtClean="0">
                <a:solidFill>
                  <a:srgbClr val="FF0000"/>
                </a:solidFill>
              </a:rPr>
              <a:t>Nucleolus</a:t>
            </a:r>
            <a:r>
              <a:rPr lang="bn-BD" sz="3600" b="1" dirty="0" smtClean="0">
                <a:solidFill>
                  <a:srgbClr val="FF0000"/>
                </a:solidFill>
              </a:rPr>
              <a:t>)</a:t>
            </a:r>
            <a:r>
              <a:rPr lang="en-US" sz="3600" b="1" dirty="0" smtClean="0">
                <a:solidFill>
                  <a:srgbClr val="FF0000"/>
                </a:solidFill>
              </a:rPr>
              <a:t>:-</a:t>
            </a:r>
            <a:endParaRPr lang="bn-BD" sz="3600" b="1" dirty="0" smtClean="0">
              <a:solidFill>
                <a:srgbClr val="FF0000"/>
              </a:solidFill>
            </a:endParaRPr>
          </a:p>
          <a:p>
            <a:pPr marL="457200" indent="-457200">
              <a:buFont typeface="Wingdings" pitchFamily="2" charset="2"/>
              <a:buChar char="Ø"/>
            </a:pPr>
            <a:r>
              <a:rPr lang="bn-BD" sz="2800" b="1" dirty="0" smtClean="0"/>
              <a:t>নিউক্লিয়াসে</a:t>
            </a:r>
            <a:r>
              <a:rPr lang="bn-BD" b="1" dirty="0" smtClean="0"/>
              <a:t> 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কোমোজোমের সাথে লাগাণো গোলাকার ঘন  বস্তু ।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en-US" sz="3400" b="1" dirty="0" smtClean="0">
                <a:latin typeface="NikoshBAN" pitchFamily="2" charset="0"/>
                <a:cs typeface="NikoshBAN" pitchFamily="2" charset="0"/>
              </a:rPr>
              <a:t>RNA</a:t>
            </a:r>
            <a:r>
              <a:rPr lang="bn-BD" sz="3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ও প্রোটিন দ্বারা গঠিত </a:t>
            </a:r>
            <a:r>
              <a:rPr lang="bn-BD" sz="3400" b="1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7867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7830" y="65425"/>
            <a:ext cx="8628264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r>
              <a:rPr lang="bn-BD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bn-BD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" y="1474471"/>
            <a:ext cx="6219131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sb-DE" sz="28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bn-BD" sz="28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। </a:t>
            </a:r>
            <a:r>
              <a:rPr lang="bn-BD" sz="36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নিউক্লিয়াসের</a:t>
            </a:r>
            <a:r>
              <a:rPr lang="bn-BD" sz="36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bn-BD" sz="28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ভিত্তিতে কোষ কত প্রকার</a:t>
            </a:r>
            <a:r>
              <a:rPr lang="bn-BD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 </a:t>
            </a:r>
          </a:p>
          <a:p>
            <a:r>
              <a:rPr lang="bn-BD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(ক) ২   (খ) ৩   (গ) ৪      (ঘ) ৫</a:t>
            </a:r>
            <a:r>
              <a:rPr lang="bn-BD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</a:t>
            </a:r>
            <a:r>
              <a:rPr lang="bn-BD" sz="2400" dirty="0" smtClean="0">
                <a:solidFill>
                  <a:srgbClr val="0070C0"/>
                </a:solidFill>
              </a:rPr>
              <a:t>    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3242557"/>
            <a:ext cx="6629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২।   বংশ গতির ধারক বাহক-</a:t>
            </a:r>
          </a:p>
          <a:p>
            <a:r>
              <a:rPr lang="bn-BD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(ক) নিউক্লিওলাস ।   (খ) নিউক্লিওপ্লাজম ।</a:t>
            </a:r>
          </a:p>
          <a:p>
            <a:r>
              <a:rPr lang="bn-BD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(গ) ক্রোমাটিন জালিকা। (ঘ)নিউক্লিয়ার ঝিল্লী।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10400" y="3468673"/>
            <a:ext cx="2285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bn-BD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সঠিক উত্তরঃ </a:t>
            </a:r>
            <a:r>
              <a:rPr lang="bn-BD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bn-BD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গ</a:t>
            </a:r>
            <a:r>
              <a:rPr lang="bn-BD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 </a:t>
            </a:r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010400" y="1736080"/>
            <a:ext cx="24383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 smtClean="0"/>
              <a:t>   </a:t>
            </a:r>
            <a:endParaRPr lang="en-US" sz="2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7147559" y="5196938"/>
            <a:ext cx="2453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সঠিক </a:t>
            </a:r>
            <a:r>
              <a:rPr lang="bn-BD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উত্তরঃ(ক)   </a:t>
            </a:r>
            <a:endParaRPr lang="en-US" sz="2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010400" y="1705303"/>
            <a:ext cx="2133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2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সঠিক </a:t>
            </a:r>
            <a:r>
              <a:rPr lang="bn-BD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উত্তরঃ(ক</a:t>
            </a:r>
            <a:r>
              <a:rPr lang="en-US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)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 rot="16452846" flipH="1" flipV="1">
            <a:off x="-28767646" y="-7165007"/>
            <a:ext cx="258733" cy="212673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en-US" sz="3200" b="1" dirty="0" smtClean="0">
              <a:solidFill>
                <a:srgbClr val="E8B7B7">
                  <a:lumMod val="50000"/>
                </a:srgbClr>
              </a:solidFill>
              <a:latin typeface="NikoshBAN" pitchFamily="2" charset="0"/>
              <a:cs typeface="NikoshBAN" pitchFamily="2" charset="0"/>
            </a:endParaRPr>
          </a:p>
          <a:p>
            <a:pPr lvl="0"/>
            <a:r>
              <a:rPr lang="bn-BD" sz="3200" b="1" dirty="0" smtClean="0">
                <a:solidFill>
                  <a:srgbClr val="E8B7B7">
                    <a:lumMod val="50000"/>
                  </a:srgbClr>
                </a:solidFill>
                <a:latin typeface="NikoshBAN" pitchFamily="2" charset="0"/>
                <a:cs typeface="NikoshBAN" pitchFamily="2" charset="0"/>
              </a:rPr>
              <a:t> (ক</a:t>
            </a:r>
            <a:r>
              <a:rPr lang="en-US" sz="3200" b="1" dirty="0" smtClean="0">
                <a:solidFill>
                  <a:srgbClr val="E8B7B7">
                    <a:lumMod val="50000"/>
                  </a:srgbClr>
                </a:solidFill>
                <a:latin typeface="NikoshBAN" pitchFamily="2" charset="0"/>
                <a:cs typeface="NikoshBAN" pitchFamily="2" charset="0"/>
              </a:rPr>
              <a:t> )</a:t>
            </a:r>
            <a:r>
              <a:rPr lang="bn-BD" sz="3200" b="1" dirty="0" smtClean="0">
                <a:solidFill>
                  <a:srgbClr val="E8B7B7">
                    <a:lumMod val="50000"/>
                  </a:srgbClr>
                </a:solidFill>
                <a:latin typeface="NikoshBAN" pitchFamily="2" charset="0"/>
                <a:cs typeface="NikoshBAN" pitchFamily="2" charset="0"/>
              </a:rPr>
              <a:t>নিউক্লিওলাস</a:t>
            </a:r>
            <a:r>
              <a:rPr lang="bn-BD" sz="3200" b="1" dirty="0" smtClean="0">
                <a:solidFill>
                  <a:srgbClr val="E8B7B7">
                    <a:lumMod val="50000"/>
                  </a:srgbClr>
                </a:solidFill>
              </a:rPr>
              <a:t>   </a:t>
            </a:r>
            <a:r>
              <a:rPr lang="en-US" sz="3200" b="1" dirty="0" smtClean="0">
                <a:solidFill>
                  <a:srgbClr val="E8B7B7">
                    <a:lumMod val="50000"/>
                  </a:srgbClr>
                </a:solidFill>
              </a:rPr>
              <a:t> </a:t>
            </a:r>
            <a:r>
              <a:rPr lang="bn-BD" sz="3200" b="1" dirty="0" smtClean="0">
                <a:solidFill>
                  <a:srgbClr val="E8B7B7">
                    <a:lumMod val="50000"/>
                  </a:srgbClr>
                </a:solidFill>
              </a:rPr>
              <a:t>  </a:t>
            </a:r>
            <a:r>
              <a:rPr lang="bn-BD" sz="2400" b="1" dirty="0" smtClean="0">
                <a:solidFill>
                  <a:srgbClr val="E8B7B7">
                    <a:lumMod val="50000"/>
                  </a:srgbClr>
                </a:solidFill>
              </a:rPr>
              <a:t>(খ</a:t>
            </a:r>
            <a:r>
              <a:rPr lang="bn-BD" sz="2400" b="1" dirty="0">
                <a:solidFill>
                  <a:srgbClr val="E8B7B7">
                    <a:lumMod val="50000"/>
                  </a:srgbClr>
                </a:solidFill>
              </a:rPr>
              <a:t>) নিউক্লিওপ্লাজম                </a:t>
            </a:r>
          </a:p>
          <a:p>
            <a:pPr lvl="0"/>
            <a:r>
              <a:rPr lang="bn-BD" sz="2400" b="1" dirty="0" smtClean="0">
                <a:solidFill>
                  <a:srgbClr val="E8B7B7">
                    <a:lumMod val="50000"/>
                  </a:srgbClr>
                </a:solidFill>
              </a:rPr>
              <a:t>(</a:t>
            </a:r>
            <a:r>
              <a:rPr lang="bn-BD" sz="2400" b="1" dirty="0">
                <a:solidFill>
                  <a:srgbClr val="E8B7B7">
                    <a:lumMod val="50000"/>
                  </a:srgbClr>
                </a:solidFill>
              </a:rPr>
              <a:t>গ) কোমাটিন জালিকা </a:t>
            </a:r>
            <a:r>
              <a:rPr lang="en-US" sz="2400" b="1" dirty="0" smtClean="0">
                <a:solidFill>
                  <a:srgbClr val="E8B7B7">
                    <a:lumMod val="50000"/>
                  </a:srgbClr>
                </a:solidFill>
              </a:rPr>
              <a:t> </a:t>
            </a:r>
            <a:r>
              <a:rPr lang="bn-BD" sz="2400" b="1" dirty="0" smtClean="0">
                <a:solidFill>
                  <a:srgbClr val="E8B7B7">
                    <a:lumMod val="50000"/>
                  </a:srgbClr>
                </a:solidFill>
              </a:rPr>
              <a:t>(</a:t>
            </a:r>
            <a:r>
              <a:rPr lang="bn-BD" sz="2400" b="1" dirty="0">
                <a:solidFill>
                  <a:srgbClr val="E8B7B7">
                    <a:lumMod val="50000"/>
                  </a:srgbClr>
                </a:solidFill>
              </a:rPr>
              <a:t>ঘ) </a:t>
            </a:r>
            <a:r>
              <a:rPr lang="bn-BD" sz="2400" b="1" dirty="0" smtClean="0">
                <a:solidFill>
                  <a:srgbClr val="E8B7B7">
                    <a:lumMod val="50000"/>
                  </a:srgbClr>
                </a:solidFill>
              </a:rPr>
              <a:t>ণিউক্লিয়ার</a:t>
            </a:r>
            <a:r>
              <a:rPr lang="en-US" sz="2400" b="1" dirty="0" smtClean="0">
                <a:solidFill>
                  <a:srgbClr val="E8B7B7">
                    <a:lumMod val="50000"/>
                  </a:srgbClr>
                </a:solidFill>
              </a:rPr>
              <a:t>  </a:t>
            </a:r>
            <a:r>
              <a:rPr lang="bn-BD" sz="2400" b="1" dirty="0" smtClean="0">
                <a:solidFill>
                  <a:srgbClr val="E8B7B7">
                    <a:lumMod val="50000"/>
                  </a:srgbClr>
                </a:solidFill>
              </a:rPr>
              <a:t>ঝিল্লী </a:t>
            </a:r>
            <a:r>
              <a:rPr lang="bn-BD" sz="2400" b="1" dirty="0">
                <a:solidFill>
                  <a:srgbClr val="E8B7B7">
                    <a:lumMod val="50000"/>
                  </a:srgbClr>
                </a:solidFill>
              </a:rPr>
              <a:t>।  </a:t>
            </a:r>
            <a:endParaRPr lang="en-US" sz="2400" b="1" dirty="0">
              <a:solidFill>
                <a:srgbClr val="E8B7B7">
                  <a:lumMod val="50000"/>
                </a:srgb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4754" y="5458548"/>
            <a:ext cx="685280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৩। প্রাণী কোষে কোনটি থাকে ?</a:t>
            </a:r>
          </a:p>
          <a:p>
            <a:r>
              <a:rPr lang="bn-BD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(ক) সেন্টোজোম ।    (খ) প্লাস্টিড ।</a:t>
            </a:r>
          </a:p>
          <a:p>
            <a:r>
              <a:rPr lang="bn-BD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(গ) কোষ প্রাচীর ।   (ঘ) ক্লোরোপ্লাস্ট </a:t>
            </a:r>
            <a:r>
              <a:rPr lang="bn-BD" sz="2800" dirty="0" smtClean="0">
                <a:solidFill>
                  <a:srgbClr val="7030A0"/>
                </a:solidFill>
              </a:rPr>
              <a:t>।</a:t>
            </a:r>
            <a:endParaRPr lang="en-US" sz="28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1022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6" grpId="0"/>
      <p:bldP spid="8" grpId="0"/>
      <p:bldP spid="11" grpId="0"/>
      <p:bldP spid="4" grpId="0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100" y="30480"/>
            <a:ext cx="8382000" cy="1143000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bn-BD" sz="5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বাড়ীর কাজঃ-</a:t>
            </a:r>
            <a:endParaRPr lang="en-US" sz="54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 rot="10800000" flipV="1">
            <a:off x="152400" y="5779960"/>
            <a:ext cx="8991600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প্রশ্নঃ-</a:t>
            </a:r>
            <a:r>
              <a:rPr lang="bn-BD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চিত্রে- নিউক্লিয়াসের প্রধান অংশ ব্যাখ্যা কর ?</a:t>
            </a:r>
            <a:endParaRPr lang="en-US" sz="32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45" t="2047" r="25916" b="2047"/>
          <a:stretch/>
        </p:blipFill>
        <p:spPr>
          <a:xfrm>
            <a:off x="2756304" y="1828800"/>
            <a:ext cx="4790544" cy="3185893"/>
          </a:xfrm>
          <a:prstGeom prst="rect">
            <a:avLst/>
          </a:prstGeom>
        </p:spPr>
      </p:pic>
      <p:cxnSp>
        <p:nvCxnSpPr>
          <p:cNvPr id="6" name="Straight Arrow Connector 5"/>
          <p:cNvCxnSpPr>
            <a:stCxn id="11" idx="1"/>
          </p:cNvCxnSpPr>
          <p:nvPr/>
        </p:nvCxnSpPr>
        <p:spPr>
          <a:xfrm flipV="1">
            <a:off x="7546848" y="4017932"/>
            <a:ext cx="603504" cy="145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Right Arrow 10"/>
          <p:cNvSpPr/>
          <p:nvPr/>
        </p:nvSpPr>
        <p:spPr>
          <a:xfrm>
            <a:off x="7546848" y="3971448"/>
            <a:ext cx="603504" cy="12211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6981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1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69644"/>
            <a:ext cx="7315200" cy="1600200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bn-BD" sz="8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8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600324"/>
            <a:ext cx="7315200" cy="3648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011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Custom 2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2404</TotalTime>
  <Words>470</Words>
  <Application>Microsoft Office PowerPoint</Application>
  <PresentationFormat>On-screen Show (4:3)</PresentationFormat>
  <Paragraphs>147</Paragraphs>
  <Slides>21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Calibri</vt:lpstr>
      <vt:lpstr>NikoshBAN</vt:lpstr>
      <vt:lpstr>Vrinda</vt:lpstr>
      <vt:lpstr>Wingdings</vt:lpstr>
      <vt:lpstr>Office Theme</vt:lpstr>
      <vt:lpstr>আজকের ক্লাসে শুভেচ্ছা- </vt:lpstr>
      <vt:lpstr>শিক্ষক পরিচিতিঃ </vt:lpstr>
      <vt:lpstr>পাঠ পরিচিতিঃ</vt:lpstr>
      <vt:lpstr>PowerPoint Presentation</vt:lpstr>
      <vt:lpstr>PowerPoint Presentation</vt:lpstr>
      <vt:lpstr>PowerPoint Presentation</vt:lpstr>
      <vt:lpstr>PowerPoint Presentation</vt:lpstr>
      <vt:lpstr>ছবিগুলো দেখ ও বল-</vt:lpstr>
      <vt:lpstr>PowerPoint Presentation</vt:lpstr>
      <vt:lpstr>PowerPoint Presentation</vt:lpstr>
      <vt:lpstr>উদ্ভিদ কোষ ।</vt:lpstr>
      <vt:lpstr>PowerPoint Presentation</vt:lpstr>
      <vt:lpstr>কর্মপত্র -2 (জোড়ায় কাজ )   </vt:lpstr>
      <vt:lpstr>            সামাধানঃ</vt:lpstr>
      <vt:lpstr>PowerPoint Presentation</vt:lpstr>
      <vt:lpstr>  কর্মপত্রঃ-৩  (দলগত কাজ)</vt:lpstr>
      <vt:lpstr>   সমাধানঃ-  </vt:lpstr>
      <vt:lpstr>ঘ)ক্রোমাটিন জালিকা(Chromatin  reticulum):-  নিউক্লিয়াসে কুণ্ডলী পাকানো সূক্ষ সুতার ন্যায় অংশ । বংশ গতির ধারক ও বাহক ।</vt:lpstr>
      <vt:lpstr>PowerPoint Presentation</vt:lpstr>
      <vt:lpstr>বাড়ীর কাজঃ-</vt:lpstr>
      <vt:lpstr>ধন্যবাদ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সু</dc:title>
  <dc:creator>Doel-1612i3</dc:creator>
  <cp:lastModifiedBy>jahangir</cp:lastModifiedBy>
  <cp:revision>424</cp:revision>
  <dcterms:created xsi:type="dcterms:W3CDTF">2006-08-16T00:00:00Z</dcterms:created>
  <dcterms:modified xsi:type="dcterms:W3CDTF">2014-02-06T04:29:59Z</dcterms:modified>
</cp:coreProperties>
</file>